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30"/>
  </p:notesMasterIdLst>
  <p:sldIdLst>
    <p:sldId id="989" r:id="rId4"/>
    <p:sldId id="1036" r:id="rId5"/>
    <p:sldId id="1035" r:id="rId6"/>
    <p:sldId id="256" r:id="rId7"/>
    <p:sldId id="958" r:id="rId8"/>
    <p:sldId id="985" r:id="rId9"/>
    <p:sldId id="959" r:id="rId10"/>
    <p:sldId id="962" r:id="rId11"/>
    <p:sldId id="451" r:id="rId12"/>
    <p:sldId id="986" r:id="rId13"/>
    <p:sldId id="990" r:id="rId14"/>
    <p:sldId id="952" r:id="rId15"/>
    <p:sldId id="1038" r:id="rId16"/>
    <p:sldId id="1039" r:id="rId17"/>
    <p:sldId id="970" r:id="rId18"/>
    <p:sldId id="971" r:id="rId19"/>
    <p:sldId id="980" r:id="rId20"/>
    <p:sldId id="954" r:id="rId21"/>
    <p:sldId id="955" r:id="rId22"/>
    <p:sldId id="972" r:id="rId23"/>
    <p:sldId id="1040" r:id="rId24"/>
    <p:sldId id="1041" r:id="rId25"/>
    <p:sldId id="1042" r:id="rId26"/>
    <p:sldId id="1043" r:id="rId27"/>
    <p:sldId id="1044" r:id="rId28"/>
    <p:sldId id="104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0748"/>
  </p:normalViewPr>
  <p:slideViewPr>
    <p:cSldViewPr snapToGrid="0" snapToObjects="1">
      <p:cViewPr varScale="1">
        <p:scale>
          <a:sx n="102" d="100"/>
          <a:sy n="102" d="100"/>
        </p:scale>
        <p:origin x="21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57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59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19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ABDA-1379-5946-BFAA-150B99ED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C852-6C6A-C745-9C09-FA5FFD69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923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Milestone 2: Due Nov 4</a:t>
            </a:r>
          </a:p>
          <a:p>
            <a:pPr lvl="1"/>
            <a:r>
              <a:rPr lang="en-US" dirty="0"/>
              <a:t>Summarize your progress</a:t>
            </a:r>
          </a:p>
          <a:p>
            <a:pPr lvl="2"/>
            <a:r>
              <a:rPr lang="en-US" dirty="0"/>
              <a:t>Should make enough progress to know </a:t>
            </a:r>
            <a:r>
              <a:rPr lang="en-US" b="1" dirty="0">
                <a:solidFill>
                  <a:schemeClr val="accent1"/>
                </a:solidFill>
              </a:rPr>
              <a:t>whether the project is feasible</a:t>
            </a:r>
            <a:endParaRPr lang="en-US" dirty="0"/>
          </a:p>
          <a:p>
            <a:pPr lvl="1"/>
            <a:r>
              <a:rPr lang="en-US" dirty="0"/>
              <a:t>Last chance to convert a research project to an extensive literature survey</a:t>
            </a:r>
          </a:p>
          <a:p>
            <a:endParaRPr lang="en-US" dirty="0"/>
          </a:p>
          <a:p>
            <a:r>
              <a:rPr lang="en-US" dirty="0"/>
              <a:t>Midterm Pitch: Nov 1 (Tue), in lecture</a:t>
            </a:r>
          </a:p>
          <a:p>
            <a:pPr lvl="1"/>
            <a:r>
              <a:rPr lang="en-US" dirty="0"/>
              <a:t>Opportunity to engage other classmates</a:t>
            </a:r>
          </a:p>
          <a:p>
            <a:pPr lvl="1"/>
            <a:r>
              <a:rPr lang="en-US" dirty="0"/>
              <a:t>Format</a:t>
            </a:r>
          </a:p>
          <a:p>
            <a:pPr lvl="2"/>
            <a:r>
              <a:rPr lang="en-US" dirty="0"/>
              <a:t>Every group gives a </a:t>
            </a:r>
            <a:r>
              <a:rPr lang="en-US" dirty="0">
                <a:solidFill>
                  <a:schemeClr val="accent2"/>
                </a:solidFill>
              </a:rPr>
              <a:t>1-min elevator pitch </a:t>
            </a:r>
            <a:r>
              <a:rPr lang="en-US" dirty="0"/>
              <a:t>about their projects</a:t>
            </a:r>
          </a:p>
          <a:p>
            <a:pPr lvl="2"/>
            <a:r>
              <a:rPr lang="en-US" dirty="0"/>
              <a:t>Data collection: Sign up by tomorrow if you want to collect data from the entire class</a:t>
            </a:r>
          </a:p>
          <a:p>
            <a:pPr lvl="2"/>
            <a:r>
              <a:rPr lang="en-US" dirty="0"/>
              <a:t>Group discussions</a:t>
            </a:r>
          </a:p>
          <a:p>
            <a:pPr lvl="3"/>
            <a:r>
              <a:rPr lang="en-US" dirty="0"/>
              <a:t>Three big groups, with 3~4 teams per group</a:t>
            </a:r>
          </a:p>
          <a:p>
            <a:pPr lvl="3"/>
            <a:r>
              <a:rPr lang="en-US" dirty="0"/>
              <a:t>Each team gets </a:t>
            </a:r>
            <a:r>
              <a:rPr lang="en-US" dirty="0">
                <a:solidFill>
                  <a:schemeClr val="accent2"/>
                </a:solidFill>
              </a:rPr>
              <a:t>10~12 minutes </a:t>
            </a:r>
            <a:r>
              <a:rPr lang="en-US" dirty="0"/>
              <a:t>of time from other teams</a:t>
            </a:r>
            <a:endParaRPr lang="en-US" dirty="0">
              <a:solidFill>
                <a:schemeClr val="accent2"/>
              </a:solidFill>
            </a:endParaRPr>
          </a:p>
          <a:p>
            <a:pPr lvl="2"/>
            <a:r>
              <a:rPr lang="en-US" dirty="0"/>
              <a:t>Everyone is expected to attend</a:t>
            </a:r>
          </a:p>
        </p:txBody>
      </p:sp>
    </p:spTree>
    <p:extLst>
      <p:ext uri="{BB962C8B-B14F-4D97-AF65-F5344CB8AC3E}">
        <p14:creationId xmlns:p14="http://schemas.microsoft.com/office/powerpoint/2010/main" val="393215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A6F95-1425-9B46-9C86-F49AE5B1C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Sourcing and Teams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46812-C0EA-3742-BE08-12CD9D6D7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8117"/>
          </a:xfrm>
        </p:spPr>
        <p:txBody>
          <a:bodyPr>
            <a:normAutofit/>
          </a:bodyPr>
          <a:lstStyle/>
          <a:p>
            <a:r>
              <a:rPr lang="en-US" dirty="0"/>
              <a:t>Dynamically assembling a team of experts from crowd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E386E-ECAD-9847-821F-F281B476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310" y="2397341"/>
            <a:ext cx="64643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CAE0-05A3-7447-A015-8D0F1982E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Argumentation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C1321-7A01-4444-8839-35FC711D4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2A20B-8708-2841-A267-57301F3A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16" y="1690688"/>
            <a:ext cx="8475945" cy="3143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E4F656-4CE1-5F4C-A37C-E97C4B0D5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579" y="3368868"/>
            <a:ext cx="5786799" cy="323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1360150" cy="2852737"/>
          </a:xfrm>
        </p:spPr>
        <p:txBody>
          <a:bodyPr/>
          <a:lstStyle/>
          <a:p>
            <a:r>
              <a:rPr lang="en-US" dirty="0"/>
              <a:t>Peer Instruction:</a:t>
            </a:r>
            <a:br>
              <a:rPr lang="en-US" dirty="0"/>
            </a:br>
            <a:r>
              <a:rPr lang="en-US" dirty="0"/>
              <a:t>Communication helps in education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12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5E0D-CFB5-424B-8EC3-C2F97972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Peer Instruction 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33A22-2541-8941-B465-3305910A4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00" y="2211365"/>
            <a:ext cx="1904288" cy="1821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9927C-83FA-BF44-875C-42560614E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360" y="1549492"/>
            <a:ext cx="2417609" cy="1572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518BE-DD74-0D45-B2D8-D5DA9EF46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587" y="3118338"/>
            <a:ext cx="1334103" cy="1377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80E90-DF00-B940-9288-6B225E435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673" y="5092752"/>
            <a:ext cx="3018134" cy="166216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FC9FACF-F4A1-954C-BB45-9EC696DD6429}"/>
              </a:ext>
            </a:extLst>
          </p:cNvPr>
          <p:cNvGrpSpPr/>
          <p:nvPr/>
        </p:nvGrpSpPr>
        <p:grpSpPr>
          <a:xfrm>
            <a:off x="2229314" y="4954840"/>
            <a:ext cx="3211101" cy="1771514"/>
            <a:chOff x="2312096" y="4646635"/>
            <a:chExt cx="1981200" cy="10287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BA6BE2-24BC-1B48-8E39-ABE72A9A2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2096" y="5065735"/>
              <a:ext cx="1981200" cy="609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0AC57FC-D5A4-E049-B5BC-C04CB3740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67488" y="4646635"/>
              <a:ext cx="1270000" cy="419100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7956B3-9276-5149-AF5B-A01481692DD2}"/>
              </a:ext>
            </a:extLst>
          </p:cNvPr>
          <p:cNvCxnSpPr>
            <a:stCxn id="5" idx="3"/>
          </p:cNvCxnSpPr>
          <p:nvPr/>
        </p:nvCxnSpPr>
        <p:spPr>
          <a:xfrm flipV="1">
            <a:off x="3352688" y="2335801"/>
            <a:ext cx="1174532" cy="786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414D74-ED2F-7A4D-8A9D-C6F84C3A4528}"/>
              </a:ext>
            </a:extLst>
          </p:cNvPr>
          <p:cNvCxnSpPr>
            <a:cxnSpLocks/>
          </p:cNvCxnSpPr>
          <p:nvPr/>
        </p:nvCxnSpPr>
        <p:spPr>
          <a:xfrm flipH="1">
            <a:off x="7528142" y="3807260"/>
            <a:ext cx="1243101" cy="11475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1938FA-0ABB-304A-9B0C-74D1DD3027FE}"/>
              </a:ext>
            </a:extLst>
          </p:cNvPr>
          <p:cNvCxnSpPr>
            <a:cxnSpLocks/>
          </p:cNvCxnSpPr>
          <p:nvPr/>
        </p:nvCxnSpPr>
        <p:spPr>
          <a:xfrm>
            <a:off x="7166313" y="2335801"/>
            <a:ext cx="1673001" cy="13255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240B1B-16B2-484E-AFA0-4161869A1378}"/>
              </a:ext>
            </a:extLst>
          </p:cNvPr>
          <p:cNvCxnSpPr>
            <a:cxnSpLocks/>
          </p:cNvCxnSpPr>
          <p:nvPr/>
        </p:nvCxnSpPr>
        <p:spPr>
          <a:xfrm flipH="1" flipV="1">
            <a:off x="3575764" y="3692128"/>
            <a:ext cx="5017070" cy="75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3298B3-62E0-2042-BE11-E21B14F4B24A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402201" y="5923833"/>
            <a:ext cx="8004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CD86FC-E5C5-1343-A15F-75B7DD2616E2}"/>
              </a:ext>
            </a:extLst>
          </p:cNvPr>
          <p:cNvCxnSpPr>
            <a:cxnSpLocks/>
          </p:cNvCxnSpPr>
          <p:nvPr/>
        </p:nvCxnSpPr>
        <p:spPr>
          <a:xfrm flipH="1" flipV="1">
            <a:off x="2643250" y="4122173"/>
            <a:ext cx="709438" cy="8326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34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EC5B85-D3FF-5749-B315-B3D79A596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945" y="272318"/>
            <a:ext cx="9212109" cy="63133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F34A2B-720E-A54E-B395-C8C5E2EABE32}"/>
              </a:ext>
            </a:extLst>
          </p:cNvPr>
          <p:cNvSpPr/>
          <p:nvPr/>
        </p:nvSpPr>
        <p:spPr>
          <a:xfrm>
            <a:off x="4010672" y="6354849"/>
            <a:ext cx="3401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[Crouch and Mazur. 2001]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674077-50DB-2146-AC66-8784107AAD7D}"/>
              </a:ext>
            </a:extLst>
          </p:cNvPr>
          <p:cNvSpPr/>
          <p:nvPr/>
        </p:nvSpPr>
        <p:spPr>
          <a:xfrm>
            <a:off x="1489945" y="1623060"/>
            <a:ext cx="3432575" cy="14706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492A637-EBE8-ED40-B936-EE730C6E8234}"/>
              </a:ext>
            </a:extLst>
          </p:cNvPr>
          <p:cNvSpPr/>
          <p:nvPr/>
        </p:nvSpPr>
        <p:spPr>
          <a:xfrm>
            <a:off x="1489944" y="1303020"/>
            <a:ext cx="3432575" cy="2568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095CE5-FAAD-7441-BFFC-B010FADD80F4}"/>
              </a:ext>
            </a:extLst>
          </p:cNvPr>
          <p:cNvSpPr/>
          <p:nvPr/>
        </p:nvSpPr>
        <p:spPr>
          <a:xfrm>
            <a:off x="1413745" y="3503970"/>
            <a:ext cx="3432575" cy="25684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79D5E32-9B1B-D841-AB4C-144A52D7F456}"/>
              </a:ext>
            </a:extLst>
          </p:cNvPr>
          <p:cNvSpPr/>
          <p:nvPr/>
        </p:nvSpPr>
        <p:spPr>
          <a:xfrm>
            <a:off x="1413745" y="4005463"/>
            <a:ext cx="3432575" cy="25684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8D9AF9-8505-C14F-8826-0ACC57603437}"/>
              </a:ext>
            </a:extLst>
          </p:cNvPr>
          <p:cNvSpPr/>
          <p:nvPr/>
        </p:nvSpPr>
        <p:spPr>
          <a:xfrm>
            <a:off x="1413744" y="3757463"/>
            <a:ext cx="3432575" cy="2568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DBD0-908D-FF46-8BF8-F008A9C3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apply similar ideas in crowdsourcing?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95A77-B10B-5C4F-A028-8254E8ECB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Leveraging Peer Communication to Enhance Crowdsourcing. </a:t>
            </a:r>
            <a:br>
              <a:rPr lang="en-US" dirty="0"/>
            </a:br>
            <a:r>
              <a:rPr lang="en-US" dirty="0"/>
              <a:t>Wei Tang, </a:t>
            </a:r>
            <a:r>
              <a:rPr lang="en-US" dirty="0" err="1"/>
              <a:t>Chien</a:t>
            </a:r>
            <a:r>
              <a:rPr lang="en-US" dirty="0"/>
              <a:t>-Ju Ho, and Ming Yin. WWW 2019</a:t>
            </a:r>
          </a:p>
        </p:txBody>
      </p:sp>
    </p:spTree>
    <p:extLst>
      <p:ext uri="{BB962C8B-B14F-4D97-AF65-F5344CB8AC3E}">
        <p14:creationId xmlns:p14="http://schemas.microsoft.com/office/powerpoint/2010/main" val="3143010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2FEE-4CFA-3D40-AC42-58EBD181F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Instruction =&gt; Peer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C05C2-C40F-6B48-A0D8-F45AE4DE1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the idea in crowdsourcing</a:t>
            </a:r>
          </a:p>
          <a:p>
            <a:pPr lvl="1"/>
            <a:r>
              <a:rPr lang="en-US" dirty="0"/>
              <a:t>Recruit a pair of workers</a:t>
            </a:r>
          </a:p>
          <a:p>
            <a:pPr lvl="1"/>
            <a:r>
              <a:rPr lang="en-US" dirty="0"/>
              <a:t>Each complete and submit the task on his/her own</a:t>
            </a:r>
          </a:p>
          <a:p>
            <a:pPr lvl="1"/>
            <a:r>
              <a:rPr lang="en-US" dirty="0"/>
              <a:t>Discuss with another worker for 2 min</a:t>
            </a:r>
          </a:p>
          <a:p>
            <a:pPr lvl="1"/>
            <a:r>
              <a:rPr lang="en-US" dirty="0"/>
              <a:t>Decide whether to revise the answer</a:t>
            </a:r>
          </a:p>
          <a:p>
            <a:pPr lvl="1"/>
            <a:endParaRPr lang="en-US" dirty="0"/>
          </a:p>
          <a:p>
            <a:r>
              <a:rPr lang="en-US" dirty="0"/>
              <a:t>Research Questions:</a:t>
            </a:r>
          </a:p>
          <a:p>
            <a:pPr lvl="1"/>
            <a:r>
              <a:rPr lang="en-US" dirty="0"/>
              <a:t>Does peer communication lead to higher quality of work?</a:t>
            </a:r>
          </a:p>
          <a:p>
            <a:pPr lvl="1"/>
            <a:r>
              <a:rPr lang="en-US" dirty="0"/>
              <a:t>Are there spill-over effects?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0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1E21-C79F-C448-AE42-FFA1482D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F5A3017-EE3C-3F47-8CD7-103F9B150B62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838200" y="1825625"/>
            <a:ext cx="10515600" cy="489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dirty="0"/>
              <a:t>Task Types:</a:t>
            </a:r>
          </a:p>
          <a:p>
            <a:pPr lvl="1"/>
            <a:r>
              <a:rPr lang="en-US" dirty="0"/>
              <a:t>Independent tasks: work individually</a:t>
            </a:r>
          </a:p>
          <a:p>
            <a:pPr lvl="1"/>
            <a:r>
              <a:rPr lang="en-US" dirty="0"/>
              <a:t>Discussion tasks: work with peer communication</a:t>
            </a:r>
          </a:p>
          <a:p>
            <a:pPr lvl="1"/>
            <a:endParaRPr lang="en-US" dirty="0"/>
          </a:p>
          <a:p>
            <a:r>
              <a:rPr lang="en-US" dirty="0"/>
              <a:t>A naïve experiment design</a:t>
            </a:r>
          </a:p>
          <a:p>
            <a:pPr lvl="1"/>
            <a:r>
              <a:rPr lang="en-US" dirty="0"/>
              <a:t>Post two HITs</a:t>
            </a:r>
          </a:p>
          <a:p>
            <a:pPr lvl="1"/>
            <a:r>
              <a:rPr lang="en-US" dirty="0"/>
              <a:t>One with independent tasks</a:t>
            </a:r>
          </a:p>
          <a:p>
            <a:pPr lvl="1"/>
            <a:r>
              <a:rPr lang="en-US" dirty="0"/>
              <a:t>One with discussion tasks</a:t>
            </a:r>
          </a:p>
          <a:p>
            <a:pPr lvl="1"/>
            <a:r>
              <a:rPr lang="en-US" dirty="0"/>
              <a:t>Measure the end results</a:t>
            </a:r>
          </a:p>
          <a:p>
            <a:pPr lvl="1"/>
            <a:endParaRPr lang="en-US" dirty="0"/>
          </a:p>
          <a:p>
            <a:r>
              <a:rPr lang="en-US" dirty="0"/>
              <a:t>What might go wrong?</a:t>
            </a:r>
          </a:p>
          <a:p>
            <a:pPr lvl="1"/>
            <a:r>
              <a:rPr lang="en-US" dirty="0"/>
              <a:t>Self selection (the worker population won’t be the same across treatments)</a:t>
            </a:r>
          </a:p>
        </p:txBody>
      </p:sp>
    </p:spTree>
    <p:extLst>
      <p:ext uri="{BB962C8B-B14F-4D97-AF65-F5344CB8AC3E}">
        <p14:creationId xmlns:p14="http://schemas.microsoft.com/office/powerpoint/2010/main" val="15793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1E21-C79F-C448-AE42-FFA1482D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F5A3017-EE3C-3F47-8CD7-103F9B150B62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Goal of our experiment design</a:t>
            </a:r>
          </a:p>
          <a:p>
            <a:pPr lvl="1"/>
            <a:r>
              <a:rPr lang="en-US" dirty="0"/>
              <a:t>Ensure there won’t be self selection concerns</a:t>
            </a:r>
          </a:p>
          <a:p>
            <a:pPr lvl="1"/>
            <a:r>
              <a:rPr lang="en-US" dirty="0"/>
              <a:t>Be able to answer the two research questions</a:t>
            </a:r>
          </a:p>
          <a:p>
            <a:pPr lvl="2"/>
            <a:r>
              <a:rPr lang="en-US" dirty="0"/>
              <a:t>Q1: Does peer communication lead to higher quality of work?</a:t>
            </a:r>
          </a:p>
          <a:p>
            <a:pPr lvl="2"/>
            <a:r>
              <a:rPr lang="en-US" dirty="0"/>
              <a:t>Q2: Are there spill-over effects?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EB913-FDEA-CA49-BF08-9D507684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05" y="4076477"/>
            <a:ext cx="11110795" cy="242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9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1D0A7-3BD7-6B4D-9401-F2892D7C4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Communication Leads to Better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AC11A-E1A9-1C41-AE32-92DB78E2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62" y="1728799"/>
            <a:ext cx="9291979" cy="454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01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4A56-DB9F-A947-87B4-57EAB5C89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FBA70-F127-E84E-919A-4394B310D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on Midterm Pitch: Nov 1 (Tue)</a:t>
            </a:r>
          </a:p>
          <a:p>
            <a:endParaRPr lang="en-US" dirty="0"/>
          </a:p>
          <a:p>
            <a:r>
              <a:rPr lang="en-US" dirty="0"/>
              <a:t>What to do beforehand</a:t>
            </a:r>
          </a:p>
          <a:p>
            <a:pPr lvl="1"/>
            <a:r>
              <a:rPr lang="en-US" dirty="0"/>
              <a:t>Prepare a </a:t>
            </a:r>
            <a:r>
              <a:rPr lang="en-US" dirty="0">
                <a:solidFill>
                  <a:schemeClr val="accent2"/>
                </a:solidFill>
              </a:rPr>
              <a:t>1-min elevator pitch </a:t>
            </a:r>
            <a:r>
              <a:rPr lang="en-US" dirty="0"/>
              <a:t>about your project</a:t>
            </a:r>
          </a:p>
          <a:p>
            <a:pPr lvl="1"/>
            <a:r>
              <a:rPr lang="en-US" dirty="0"/>
              <a:t>Prepare a </a:t>
            </a:r>
            <a:r>
              <a:rPr lang="en-US" dirty="0">
                <a:solidFill>
                  <a:schemeClr val="accent2"/>
                </a:solidFill>
              </a:rPr>
              <a:t>1-page slide</a:t>
            </a:r>
            <a:r>
              <a:rPr lang="en-US" dirty="0"/>
              <a:t> and send it to me before noon next Tuesday</a:t>
            </a:r>
          </a:p>
          <a:p>
            <a:pPr lvl="1"/>
            <a:r>
              <a:rPr lang="en-US" dirty="0"/>
              <a:t>Think about how to utilize the discussion time</a:t>
            </a:r>
          </a:p>
          <a:p>
            <a:pPr lvl="1"/>
            <a:endParaRPr lang="en-US" dirty="0"/>
          </a:p>
          <a:p>
            <a:r>
              <a:rPr lang="en-US" dirty="0"/>
              <a:t>Let me know </a:t>
            </a:r>
            <a:r>
              <a:rPr lang="en-US" dirty="0">
                <a:solidFill>
                  <a:schemeClr val="accent2"/>
                </a:solidFill>
              </a:rPr>
              <a:t>by this Wednesday</a:t>
            </a:r>
            <a:r>
              <a:rPr lang="en-US" dirty="0"/>
              <a:t> if you plan to engage the entire class</a:t>
            </a:r>
          </a:p>
        </p:txBody>
      </p:sp>
    </p:spTree>
    <p:extLst>
      <p:ext uri="{BB962C8B-B14F-4D97-AF65-F5344CB8AC3E}">
        <p14:creationId xmlns:p14="http://schemas.microsoft.com/office/powerpoint/2010/main" val="3455579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6F722-7D12-3742-947C-4AB3DF6D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Performance Might Not Improve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7EE59-8E74-BA4D-97EB-3527178EA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1529" y="3224679"/>
            <a:ext cx="5260931" cy="1553228"/>
          </a:xfrm>
        </p:spPr>
        <p:txBody>
          <a:bodyPr>
            <a:normAutofit/>
          </a:bodyPr>
          <a:lstStyle/>
          <a:p>
            <a:r>
              <a:rPr lang="en-US" dirty="0"/>
              <a:t>Might be due to the design</a:t>
            </a:r>
          </a:p>
          <a:p>
            <a:pPr lvl="1"/>
            <a:r>
              <a:rPr lang="en-US" dirty="0"/>
              <a:t>Need longer communication time?</a:t>
            </a:r>
          </a:p>
          <a:p>
            <a:pPr lvl="1"/>
            <a:r>
              <a:rPr lang="en-US" dirty="0"/>
              <a:t>Need feedback?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771E51-8456-CE4D-A32B-4C50D042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1" y="1723504"/>
            <a:ext cx="6225958" cy="455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40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Diversity in Communication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2123"/>
          </a:xfrm>
        </p:spPr>
        <p:txBody>
          <a:bodyPr>
            <a:normAutofit/>
          </a:bodyPr>
          <a:lstStyle/>
          <a:p>
            <a:r>
              <a:rPr lang="en-US" dirty="0"/>
              <a:t>Not that trivial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Duan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 HCOMP 2020]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Diversity in (artificial) skills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09" y="3501410"/>
            <a:ext cx="9968824" cy="32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Diversity in Communication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2123"/>
          </a:xfrm>
        </p:spPr>
        <p:txBody>
          <a:bodyPr>
            <a:normAutofit/>
          </a:bodyPr>
          <a:lstStyle/>
          <a:p>
            <a:r>
              <a:rPr lang="en-US" dirty="0"/>
              <a:t>Diversity in perspectives (Republicans/Democrats)</a:t>
            </a:r>
          </a:p>
          <a:p>
            <a:pPr lvl="1"/>
            <a:r>
              <a:rPr lang="en-US" dirty="0"/>
              <a:t>Opinions or factual statements</a:t>
            </a:r>
          </a:p>
        </p:txBody>
      </p:sp>
      <p:pic>
        <p:nvPicPr>
          <p:cNvPr id="1026" name="Picture 2" descr="epublicans and Democrats more likely to see factual and opinion news statements 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428" y="2743200"/>
            <a:ext cx="7968311" cy="889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468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Diversity in Communication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that trivial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Duan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 HCOMP 2020]</a:t>
            </a:r>
          </a:p>
          <a:p>
            <a:pPr lvl="1"/>
            <a:r>
              <a:rPr lang="en-US" dirty="0"/>
              <a:t>A couple of designs are tested; none lead to significant improvements</a:t>
            </a:r>
          </a:p>
          <a:p>
            <a:pPr lvl="1"/>
            <a:r>
              <a:rPr lang="en-US" dirty="0"/>
              <a:t>Could be that the designs happen to not work</a:t>
            </a:r>
          </a:p>
          <a:p>
            <a:pPr lvl="1"/>
            <a:r>
              <a:rPr lang="en-US" dirty="0"/>
              <a:t>Or could be due to that the “micro” properties of tasks in crowdsourcing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3683"/>
            <a:ext cx="5974241" cy="2859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33683"/>
            <a:ext cx="6301715" cy="27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86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Communication and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0734" y="1899138"/>
            <a:ext cx="5845789" cy="4389119"/>
          </a:xfrm>
        </p:spPr>
        <p:txBody>
          <a:bodyPr>
            <a:normAutofit/>
          </a:bodyPr>
          <a:lstStyle/>
          <a:p>
            <a:r>
              <a:rPr lang="en-US" dirty="0"/>
              <a:t>Broader question</a:t>
            </a:r>
          </a:p>
          <a:p>
            <a:pPr lvl="1"/>
            <a:r>
              <a:rPr lang="en-US" dirty="0"/>
              <a:t>Peer communication is an edge (point to point) of a network</a:t>
            </a:r>
          </a:p>
          <a:p>
            <a:pPr lvl="1"/>
            <a:r>
              <a:rPr lang="en-US" dirty="0"/>
              <a:t>Design better network topology?</a:t>
            </a:r>
          </a:p>
          <a:p>
            <a:pPr lvl="2"/>
            <a:r>
              <a:rPr lang="en-US" dirty="0"/>
              <a:t>What do we mean by better</a:t>
            </a:r>
          </a:p>
          <a:p>
            <a:pPr lvl="2"/>
            <a:endParaRPr lang="en-US" dirty="0"/>
          </a:p>
          <a:p>
            <a:r>
              <a:rPr lang="en-US" dirty="0"/>
              <a:t>What if we can’t design network</a:t>
            </a:r>
          </a:p>
          <a:p>
            <a:pPr lvl="1"/>
            <a:r>
              <a:rPr lang="en-US" dirty="0"/>
              <a:t>Networks are already there</a:t>
            </a:r>
          </a:p>
          <a:p>
            <a:pPr lvl="1"/>
            <a:r>
              <a:rPr lang="en-US" dirty="0"/>
              <a:t>The influences are also there</a:t>
            </a:r>
          </a:p>
          <a:p>
            <a:pPr lvl="1"/>
            <a:r>
              <a:rPr lang="en-US" dirty="0"/>
              <a:t>What’ll happen?</a:t>
            </a:r>
          </a:p>
        </p:txBody>
      </p:sp>
      <p:pic>
        <p:nvPicPr>
          <p:cNvPr id="4" name="Picture 4" descr="Key people in a networked crowd. | CompareCamp.com">
            <a:extLst>
              <a:ext uri="{FF2B5EF4-FFF2-40B4-BE49-F238E27FC236}">
                <a16:creationId xmlns:a16="http://schemas.microsoft.com/office/drawing/2014/main" id="{0383A6FA-3A17-A048-90E7-C78715785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11252"/>
            <a:ext cx="5062534" cy="37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3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you do to </a:t>
            </a:r>
            <a:r>
              <a:rPr lang="en-US" dirty="0">
                <a:solidFill>
                  <a:schemeClr val="accent1"/>
                </a:solidFill>
              </a:rPr>
              <a:t>utilize</a:t>
            </a:r>
            <a:r>
              <a:rPr lang="en-US" dirty="0"/>
              <a:t> the network/communication to improve crowdsourcing or to achieve social good in general?</a:t>
            </a:r>
          </a:p>
          <a:p>
            <a:endParaRPr lang="en-US" dirty="0"/>
          </a:p>
          <a:p>
            <a:r>
              <a:rPr lang="en-US" dirty="0"/>
              <a:t>What are the potential drawbacks given that humans are in the network and are influenced/biased by others (e.g., echo chambers)? What might we do to address that?</a:t>
            </a:r>
          </a:p>
        </p:txBody>
      </p:sp>
    </p:spTree>
    <p:extLst>
      <p:ext uri="{BB962C8B-B14F-4D97-AF65-F5344CB8AC3E}">
        <p14:creationId xmlns:p14="http://schemas.microsoft.com/office/powerpoint/2010/main" val="1343344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but Important Questions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122637"/>
            <a:ext cx="5601465" cy="20683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622949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 ”we find that belief exchange in structured bipartisan networks </a:t>
            </a:r>
            <a:r>
              <a:rPr lang="en-US" sz="2400" dirty="0">
                <a:solidFill>
                  <a:schemeClr val="accent1"/>
                </a:solidFill>
                <a:latin typeface="Open Sans" charset="0"/>
              </a:rPr>
              <a:t>can significantly improve </a:t>
            </a:r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the ability of both conservatives and liberals to interpret climate data, eliminating belief polarization.”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2697"/>
            <a:ext cx="5562600" cy="21783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96000" y="460706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Open Sans" charset="0"/>
              </a:rPr>
              <a:t>“</a:t>
            </a:r>
            <a:r>
              <a:rPr lang="en-US" sz="2400" dirty="0">
                <a:solidFill>
                  <a:srgbClr val="C00000"/>
                </a:solidFill>
                <a:latin typeface="Open Sans" charset="0"/>
              </a:rPr>
              <a:t>Republican participants expressed substantially more conservative views after following a liberal Twitter bot</a:t>
            </a:r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, whereas </a:t>
            </a:r>
            <a:r>
              <a:rPr lang="en-US" sz="2400" dirty="0">
                <a:solidFill>
                  <a:schemeClr val="accent1"/>
                </a:solidFill>
                <a:latin typeface="Open Sans" charset="0"/>
              </a:rPr>
              <a:t>Democrats’ attitudes became slightly more liberal after following a conservative Twitter bot</a:t>
            </a:r>
            <a:r>
              <a:rPr lang="en-US" sz="2400" dirty="0">
                <a:latin typeface="Open Sans" charset="0"/>
              </a:rPr>
              <a:t>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444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58921-6216-E846-BC4F-782FEE752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9387-14FF-0E46-B945-5C3CB84CD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to submit the peer review form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</p:txBody>
      </p:sp>
    </p:spTree>
    <p:extLst>
      <p:ext uri="{BB962C8B-B14F-4D97-AF65-F5344CB8AC3E}">
        <p14:creationId xmlns:p14="http://schemas.microsoft.com/office/powerpoint/2010/main" val="215118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Lecture 15</a:t>
            </a:r>
            <a:br>
              <a:rPr lang="en-US" sz="5400" dirty="0"/>
            </a:br>
            <a:r>
              <a:rPr lang="en-US" sz="5400" dirty="0"/>
              <a:t>Non-Independent Work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1088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B8DE-5AA0-2243-89E5-143DCB1A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Computation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5022B31-8AC2-644F-8F9F-AEF96659F776}"/>
              </a:ext>
            </a:extLst>
          </p:cNvPr>
          <p:cNvSpPr/>
          <p:nvPr/>
        </p:nvSpPr>
        <p:spPr>
          <a:xfrm>
            <a:off x="1172127" y="2523617"/>
            <a:ext cx="2178844" cy="163413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915"/>
            <a:endParaRPr sz="126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8191DA9-E1E3-234F-B90C-D65767495C2D}"/>
              </a:ext>
            </a:extLst>
          </p:cNvPr>
          <p:cNvSpPr/>
          <p:nvPr/>
        </p:nvSpPr>
        <p:spPr>
          <a:xfrm>
            <a:off x="3503372" y="316272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5DDEA4-D65D-A646-BEBF-85045A295ECD}"/>
              </a:ext>
            </a:extLst>
          </p:cNvPr>
          <p:cNvSpPr/>
          <p:nvPr/>
        </p:nvSpPr>
        <p:spPr>
          <a:xfrm>
            <a:off x="4702006" y="2523617"/>
            <a:ext cx="3034145" cy="16341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“Crowd”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CC7E3A5-2EAA-EE45-89F6-F9C7383356A0}"/>
              </a:ext>
            </a:extLst>
          </p:cNvPr>
          <p:cNvSpPr/>
          <p:nvPr/>
        </p:nvSpPr>
        <p:spPr>
          <a:xfrm>
            <a:off x="8013242" y="308783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DB514-31FD-9349-8D4C-778F73D0DCA7}"/>
              </a:ext>
            </a:extLst>
          </p:cNvPr>
          <p:cNvSpPr txBox="1"/>
          <p:nvPr/>
        </p:nvSpPr>
        <p:spPr>
          <a:xfrm>
            <a:off x="9412552" y="2261410"/>
            <a:ext cx="14596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</a:t>
            </a:r>
          </a:p>
          <a:p>
            <a:r>
              <a:rPr lang="en-US" sz="3600" dirty="0"/>
              <a:t>Dog</a:t>
            </a:r>
          </a:p>
          <a:p>
            <a:r>
              <a:rPr lang="en-US" sz="3600" dirty="0"/>
              <a:t>Cute</a:t>
            </a:r>
          </a:p>
          <a:p>
            <a:r>
              <a:rPr lang="en-US" sz="3600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F91C3-56D4-2543-BB3C-A77AA055B7F4}"/>
              </a:ext>
            </a:extLst>
          </p:cNvPr>
          <p:cNvSpPr txBox="1"/>
          <p:nvPr/>
        </p:nvSpPr>
        <p:spPr>
          <a:xfrm>
            <a:off x="1497506" y="5317421"/>
            <a:ext cx="1181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0952B-65BD-644F-AB44-1B7AB6A03E11}"/>
              </a:ext>
            </a:extLst>
          </p:cNvPr>
          <p:cNvSpPr txBox="1"/>
          <p:nvPr/>
        </p:nvSpPr>
        <p:spPr>
          <a:xfrm>
            <a:off x="9412552" y="5317420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E672D-F223-3949-9B9C-0DAEFED21CF1}"/>
              </a:ext>
            </a:extLst>
          </p:cNvPr>
          <p:cNvSpPr txBox="1"/>
          <p:nvPr/>
        </p:nvSpPr>
        <p:spPr>
          <a:xfrm>
            <a:off x="5066012" y="5317419"/>
            <a:ext cx="1959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Black Box</a:t>
            </a:r>
          </a:p>
        </p:txBody>
      </p:sp>
    </p:spTree>
    <p:extLst>
      <p:ext uri="{BB962C8B-B14F-4D97-AF65-F5344CB8AC3E}">
        <p14:creationId xmlns:p14="http://schemas.microsoft.com/office/powerpoint/2010/main" val="120394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B8DE-5AA0-2243-89E5-143DCB1A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the Black Box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5022B31-8AC2-644F-8F9F-AEF96659F776}"/>
              </a:ext>
            </a:extLst>
          </p:cNvPr>
          <p:cNvSpPr/>
          <p:nvPr/>
        </p:nvSpPr>
        <p:spPr>
          <a:xfrm>
            <a:off x="1172127" y="2523617"/>
            <a:ext cx="2178844" cy="163413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915"/>
            <a:endParaRPr sz="126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8191DA9-E1E3-234F-B90C-D65767495C2D}"/>
              </a:ext>
            </a:extLst>
          </p:cNvPr>
          <p:cNvSpPr/>
          <p:nvPr/>
        </p:nvSpPr>
        <p:spPr>
          <a:xfrm>
            <a:off x="3503372" y="316272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CC7E3A5-2EAA-EE45-89F6-F9C7383356A0}"/>
              </a:ext>
            </a:extLst>
          </p:cNvPr>
          <p:cNvSpPr/>
          <p:nvPr/>
        </p:nvSpPr>
        <p:spPr>
          <a:xfrm>
            <a:off x="8013242" y="308783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DB514-31FD-9349-8D4C-778F73D0DCA7}"/>
              </a:ext>
            </a:extLst>
          </p:cNvPr>
          <p:cNvSpPr txBox="1"/>
          <p:nvPr/>
        </p:nvSpPr>
        <p:spPr>
          <a:xfrm>
            <a:off x="9412552" y="2261410"/>
            <a:ext cx="14596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</a:t>
            </a:r>
          </a:p>
          <a:p>
            <a:r>
              <a:rPr lang="en-US" sz="3600" dirty="0"/>
              <a:t>Dog</a:t>
            </a:r>
          </a:p>
          <a:p>
            <a:r>
              <a:rPr lang="en-US" sz="3600" dirty="0"/>
              <a:t>Cute</a:t>
            </a:r>
          </a:p>
          <a:p>
            <a:r>
              <a:rPr lang="en-US" sz="3600" dirty="0"/>
              <a:t>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3DD679-C822-1B4D-8533-922B4E246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098" y="2717363"/>
            <a:ext cx="2917047" cy="1396418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1D424A-F55D-AB45-9993-74AD770D5A02}"/>
              </a:ext>
            </a:extLst>
          </p:cNvPr>
          <p:cNvSpPr/>
          <p:nvPr/>
        </p:nvSpPr>
        <p:spPr>
          <a:xfrm>
            <a:off x="1922544" y="4865148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39A353F-3E15-2448-8D0F-5F109910CE34}"/>
              </a:ext>
            </a:extLst>
          </p:cNvPr>
          <p:cNvSpPr/>
          <p:nvPr/>
        </p:nvSpPr>
        <p:spPr>
          <a:xfrm>
            <a:off x="6432414" y="4875737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</p:spTree>
    <p:extLst>
      <p:ext uri="{BB962C8B-B14F-4D97-AF65-F5344CB8AC3E}">
        <p14:creationId xmlns:p14="http://schemas.microsoft.com/office/powerpoint/2010/main" val="419820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B8DE-5AA0-2243-89E5-143DCB1A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Crowd is Connected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5022B31-8AC2-644F-8F9F-AEF96659F776}"/>
              </a:ext>
            </a:extLst>
          </p:cNvPr>
          <p:cNvSpPr/>
          <p:nvPr/>
        </p:nvSpPr>
        <p:spPr>
          <a:xfrm>
            <a:off x="1172127" y="2523617"/>
            <a:ext cx="2178844" cy="163413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915"/>
            <a:endParaRPr sz="126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8191DA9-E1E3-234F-B90C-D65767495C2D}"/>
              </a:ext>
            </a:extLst>
          </p:cNvPr>
          <p:cNvSpPr/>
          <p:nvPr/>
        </p:nvSpPr>
        <p:spPr>
          <a:xfrm>
            <a:off x="3503372" y="316272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CC7E3A5-2EAA-EE45-89F6-F9C7383356A0}"/>
              </a:ext>
            </a:extLst>
          </p:cNvPr>
          <p:cNvSpPr/>
          <p:nvPr/>
        </p:nvSpPr>
        <p:spPr>
          <a:xfrm>
            <a:off x="8013242" y="308783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DB514-31FD-9349-8D4C-778F73D0DCA7}"/>
              </a:ext>
            </a:extLst>
          </p:cNvPr>
          <p:cNvSpPr txBox="1"/>
          <p:nvPr/>
        </p:nvSpPr>
        <p:spPr>
          <a:xfrm>
            <a:off x="9412552" y="2261410"/>
            <a:ext cx="14596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</a:t>
            </a:r>
          </a:p>
          <a:p>
            <a:r>
              <a:rPr lang="en-US" sz="3600" dirty="0"/>
              <a:t>Dog</a:t>
            </a:r>
          </a:p>
          <a:p>
            <a:r>
              <a:rPr lang="en-US" sz="3600" dirty="0"/>
              <a:t>Cute</a:t>
            </a:r>
          </a:p>
          <a:p>
            <a:r>
              <a:rPr lang="en-US" sz="3600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E672D-F223-3949-9B9C-0DAEFED21CF1}"/>
              </a:ext>
            </a:extLst>
          </p:cNvPr>
          <p:cNvSpPr txBox="1"/>
          <p:nvPr/>
        </p:nvSpPr>
        <p:spPr>
          <a:xfrm>
            <a:off x="4424915" y="5317419"/>
            <a:ext cx="3994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 Connected Crowd </a:t>
            </a:r>
          </a:p>
        </p:txBody>
      </p:sp>
      <p:pic>
        <p:nvPicPr>
          <p:cNvPr id="1028" name="Picture 4" descr="Key people in a networked crowd. | CompareCamp.com">
            <a:extLst>
              <a:ext uri="{FF2B5EF4-FFF2-40B4-BE49-F238E27FC236}">
                <a16:creationId xmlns:a16="http://schemas.microsoft.com/office/drawing/2014/main" id="{0383A6FA-3A17-A048-90E7-C78715785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871" y="2365995"/>
            <a:ext cx="2798871" cy="209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293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63E4-98FF-634C-A911-F74CC312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Independent Workers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62E86-0F4E-BD40-A9DE-151EB25D6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28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142B-D806-1A47-BCA7-0C79A4ACC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Workflows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E4C33-23AA-9F47-845A-30480CD3D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110" y="2484436"/>
            <a:ext cx="5756910" cy="3033713"/>
          </a:xfrm>
        </p:spPr>
        <p:txBody>
          <a:bodyPr/>
          <a:lstStyle/>
          <a:p>
            <a:r>
              <a:rPr lang="en-US" dirty="0"/>
              <a:t>Some workers are asked to perform </a:t>
            </a:r>
            <a:r>
              <a:rPr lang="en-US" b="1" dirty="0">
                <a:solidFill>
                  <a:schemeClr val="accent1"/>
                </a:solidFill>
              </a:rPr>
              <a:t>improvement</a:t>
            </a:r>
            <a:r>
              <a:rPr lang="en-US" dirty="0"/>
              <a:t> tasks</a:t>
            </a:r>
          </a:p>
          <a:p>
            <a:endParaRPr lang="en-US" dirty="0"/>
          </a:p>
          <a:p>
            <a:r>
              <a:rPr lang="en-US" dirty="0"/>
              <a:t>Some workers are asked to </a:t>
            </a:r>
            <a:r>
              <a:rPr lang="en-US" b="1" dirty="0">
                <a:solidFill>
                  <a:schemeClr val="accent1"/>
                </a:solidFill>
              </a:rPr>
              <a:t>vote</a:t>
            </a:r>
            <a:r>
              <a:rPr lang="en-US" dirty="0"/>
              <a:t> on whether the improvement is good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0C71B-FA9D-4A45-904C-BEB0C6502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" y="2730954"/>
            <a:ext cx="5619330" cy="2540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D5F84-941D-2044-AAB9-1CB114471D64}"/>
              </a:ext>
            </a:extLst>
          </p:cNvPr>
          <p:cNvSpPr txBox="1"/>
          <p:nvPr/>
        </p:nvSpPr>
        <p:spPr>
          <a:xfrm>
            <a:off x="2171700" y="6504305"/>
            <a:ext cx="757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Little et al. “</a:t>
            </a:r>
            <a:r>
              <a:rPr lang="en-US" dirty="0" err="1"/>
              <a:t>TurKit</a:t>
            </a:r>
            <a:r>
              <a:rPr lang="en-US" dirty="0"/>
              <a:t>: Tools for Iterative Tasks on Mechanical Turk”. HCOMP 2009</a:t>
            </a:r>
          </a:p>
        </p:txBody>
      </p:sp>
    </p:spTree>
    <p:extLst>
      <p:ext uri="{BB962C8B-B14F-4D97-AF65-F5344CB8AC3E}">
        <p14:creationId xmlns:p14="http://schemas.microsoft.com/office/powerpoint/2010/main" val="3253013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27642</TotalTime>
  <Words>801</Words>
  <Application>Microsoft Macintosh PowerPoint</Application>
  <PresentationFormat>Widescreen</PresentationFormat>
  <Paragraphs>143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Open Sans</vt:lpstr>
      <vt:lpstr>Office Theme</vt:lpstr>
      <vt:lpstr>1_Office Theme</vt:lpstr>
      <vt:lpstr>Custom Design</vt:lpstr>
      <vt:lpstr>Logistics: Project Milestone 2</vt:lpstr>
      <vt:lpstr>Logistics: Project Milestone 2</vt:lpstr>
      <vt:lpstr>Student Presentation</vt:lpstr>
      <vt:lpstr>Lecture 15 Non-Independent Work</vt:lpstr>
      <vt:lpstr>Human Computation</vt:lpstr>
      <vt:lpstr>Open the Black Box</vt:lpstr>
      <vt:lpstr>The Crowd is Connected</vt:lpstr>
      <vt:lpstr>Beyond the Independent Workers</vt:lpstr>
      <vt:lpstr>Designing Workflows</vt:lpstr>
      <vt:lpstr>Expert Sourcing and Teams </vt:lpstr>
      <vt:lpstr>Collaborative Argumentation</vt:lpstr>
      <vt:lpstr>Peer Instruction: Communication helps in education</vt:lpstr>
      <vt:lpstr>How Peer Instruction Works</vt:lpstr>
      <vt:lpstr>PowerPoint Presentation</vt:lpstr>
      <vt:lpstr>Can we apply similar ideas in crowdsourcing?</vt:lpstr>
      <vt:lpstr>Peer Instruction =&gt; Peer Communication</vt:lpstr>
      <vt:lpstr>Experiment Design</vt:lpstr>
      <vt:lpstr>Experiment Design</vt:lpstr>
      <vt:lpstr>Peer Communication Leads to Better Work</vt:lpstr>
      <vt:lpstr>Long-term Performance Might Not Improve</vt:lpstr>
      <vt:lpstr>Does Diversity in Communication Help?</vt:lpstr>
      <vt:lpstr>Does Diversity in Communication Help?</vt:lpstr>
      <vt:lpstr>Does Diversity in Communication Help?</vt:lpstr>
      <vt:lpstr>Peer Communication and Network</vt:lpstr>
      <vt:lpstr>Discussion</vt:lpstr>
      <vt:lpstr>Hard but Important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2480</cp:revision>
  <cp:lastPrinted>2019-09-30T20:15:22Z</cp:lastPrinted>
  <dcterms:created xsi:type="dcterms:W3CDTF">2017-08-24T15:35:37Z</dcterms:created>
  <dcterms:modified xsi:type="dcterms:W3CDTF">2022-10-24T23:29:45Z</dcterms:modified>
</cp:coreProperties>
</file>